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2069"/>
    <p:restoredTop sz="95009"/>
  </p:normalViewPr>
  <p:slideViewPr>
    <p:cSldViewPr snapToGrid="0" snapToObjects="1">
      <p:cViewPr>
        <p:scale>
          <a:sx n="130" d="100"/>
          <a:sy n="130" d="100"/>
        </p:scale>
        <p:origin x="-400" y="-14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rebeccapowell\Documents\Audits:Projects\Oxygen%20cylinder%20safety%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rebeccapowell\Documents\Audits:Projects\Oxygen%20cylinder%20safety%20dat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GB" sz="500" b="1" dirty="0">
                <a:solidFill>
                  <a:schemeClr val="bg1"/>
                </a:solidFill>
              </a:rPr>
              <a:t>How well do you know the manufacturer's recommendation for always</a:t>
            </a:r>
            <a:r>
              <a:rPr lang="en-GB" sz="500" b="1" baseline="0" dirty="0">
                <a:solidFill>
                  <a:schemeClr val="bg1"/>
                </a:solidFill>
              </a:rPr>
              <a:t> using a bed bracket when using a CD oxygen cylinder?</a:t>
            </a:r>
            <a:endParaRPr lang="en-GB" sz="500" b="1" dirty="0">
              <a:solidFill>
                <a:schemeClr val="bg1"/>
              </a:solidFill>
            </a:endParaRPr>
          </a:p>
        </c:rich>
      </c:tx>
      <c:layout>
        <c:manualLayout>
          <c:xMode val="edge"/>
          <c:yMode val="edge"/>
          <c:x val="0.100422329533841"/>
          <c:y val="2.5652018253329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8.9306737086696106E-2"/>
          <c:y val="0.22405998427823101"/>
          <c:w val="0.88777168770346504"/>
          <c:h val="0.58341079805785101"/>
        </c:manualLayout>
      </c:layout>
      <c:barChart>
        <c:barDir val="col"/>
        <c:grouping val="clustered"/>
        <c:varyColors val="0"/>
        <c:ser>
          <c:idx val="0"/>
          <c:order val="0"/>
          <c:tx>
            <c:strRef>
              <c:f>Sheet1!$B$9</c:f>
              <c:strCache>
                <c:ptCount val="1"/>
                <c:pt idx="0">
                  <c:v>Before teaching</c:v>
                </c:pt>
              </c:strCache>
            </c:strRef>
          </c:tx>
          <c:spPr>
            <a:solidFill>
              <a:schemeClr val="accent2">
                <a:lumMod val="60000"/>
                <a:lumOff val="40000"/>
              </a:schemeClr>
            </a:solidFill>
            <a:ln>
              <a:noFill/>
            </a:ln>
            <a:effectLst/>
          </c:spPr>
          <c:invertIfNegative val="0"/>
          <c:cat>
            <c:strRef>
              <c:f>Sheet1!$A$10:$A$14</c:f>
              <c:strCache>
                <c:ptCount val="5"/>
                <c:pt idx="0">
                  <c:v>Very unsure</c:v>
                </c:pt>
                <c:pt idx="1">
                  <c:v>Quite unsure</c:v>
                </c:pt>
                <c:pt idx="2">
                  <c:v>Neutral</c:v>
                </c:pt>
                <c:pt idx="3">
                  <c:v>Quite well</c:v>
                </c:pt>
                <c:pt idx="4">
                  <c:v>Very well</c:v>
                </c:pt>
              </c:strCache>
            </c:strRef>
          </c:cat>
          <c:val>
            <c:numRef>
              <c:f>Sheet1!$B$10:$B$14</c:f>
              <c:numCache>
                <c:formatCode>0</c:formatCode>
                <c:ptCount val="5"/>
                <c:pt idx="0">
                  <c:v>0</c:v>
                </c:pt>
                <c:pt idx="1">
                  <c:v>4.1666666666666661</c:v>
                </c:pt>
                <c:pt idx="2">
                  <c:v>29.166666666666671</c:v>
                </c:pt>
                <c:pt idx="3">
                  <c:v>50</c:v>
                </c:pt>
                <c:pt idx="4">
                  <c:v>16.666666666666661</c:v>
                </c:pt>
              </c:numCache>
            </c:numRef>
          </c:val>
          <c:extLst>
            <c:ext xmlns:c16="http://schemas.microsoft.com/office/drawing/2014/chart" uri="{C3380CC4-5D6E-409C-BE32-E72D297353CC}">
              <c16:uniqueId val="{00000000-42B0-B942-BD97-A7994D1BE5BA}"/>
            </c:ext>
          </c:extLst>
        </c:ser>
        <c:ser>
          <c:idx val="1"/>
          <c:order val="1"/>
          <c:tx>
            <c:strRef>
              <c:f>Sheet1!$C$9</c:f>
              <c:strCache>
                <c:ptCount val="1"/>
                <c:pt idx="0">
                  <c:v>After teaching</c:v>
                </c:pt>
              </c:strCache>
            </c:strRef>
          </c:tx>
          <c:spPr>
            <a:solidFill>
              <a:srgbClr val="0070C0"/>
            </a:solidFill>
            <a:ln>
              <a:noFill/>
            </a:ln>
            <a:effectLst/>
          </c:spPr>
          <c:invertIfNegative val="0"/>
          <c:cat>
            <c:strRef>
              <c:f>Sheet1!$A$10:$A$14</c:f>
              <c:strCache>
                <c:ptCount val="5"/>
                <c:pt idx="0">
                  <c:v>Very unsure</c:v>
                </c:pt>
                <c:pt idx="1">
                  <c:v>Quite unsure</c:v>
                </c:pt>
                <c:pt idx="2">
                  <c:v>Neutral</c:v>
                </c:pt>
                <c:pt idx="3">
                  <c:v>Quite well</c:v>
                </c:pt>
                <c:pt idx="4">
                  <c:v>Very well</c:v>
                </c:pt>
              </c:strCache>
            </c:strRef>
          </c:cat>
          <c:val>
            <c:numRef>
              <c:f>Sheet1!$C$10:$C$14</c:f>
              <c:numCache>
                <c:formatCode>0</c:formatCode>
                <c:ptCount val="5"/>
                <c:pt idx="0">
                  <c:v>0</c:v>
                </c:pt>
                <c:pt idx="1">
                  <c:v>0</c:v>
                </c:pt>
                <c:pt idx="2">
                  <c:v>4.1666666666666661</c:v>
                </c:pt>
                <c:pt idx="3">
                  <c:v>12.5</c:v>
                </c:pt>
                <c:pt idx="4">
                  <c:v>83.333333333333329</c:v>
                </c:pt>
              </c:numCache>
            </c:numRef>
          </c:val>
          <c:extLst>
            <c:ext xmlns:c16="http://schemas.microsoft.com/office/drawing/2014/chart" uri="{C3380CC4-5D6E-409C-BE32-E72D297353CC}">
              <c16:uniqueId val="{00000001-42B0-B942-BD97-A7994D1BE5BA}"/>
            </c:ext>
          </c:extLst>
        </c:ser>
        <c:dLbls>
          <c:showLegendKey val="0"/>
          <c:showVal val="0"/>
          <c:showCatName val="0"/>
          <c:showSerName val="0"/>
          <c:showPercent val="0"/>
          <c:showBubbleSize val="0"/>
        </c:dLbls>
        <c:gapWidth val="219"/>
        <c:axId val="-2146963944"/>
        <c:axId val="-2146955032"/>
      </c:barChart>
      <c:catAx>
        <c:axId val="-2146963944"/>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500" b="0" i="0" u="none" strike="noStrike" kern="1200" baseline="0">
                <a:solidFill>
                  <a:schemeClr val="bg1"/>
                </a:solidFill>
                <a:latin typeface="+mn-lt"/>
                <a:ea typeface="+mn-ea"/>
                <a:cs typeface="+mn-cs"/>
              </a:defRPr>
            </a:pPr>
            <a:endParaRPr lang="en-US"/>
          </a:p>
        </c:txPr>
        <c:crossAx val="-2146955032"/>
        <c:crosses val="autoZero"/>
        <c:auto val="1"/>
        <c:lblAlgn val="ctr"/>
        <c:lblOffset val="100"/>
        <c:noMultiLvlLbl val="0"/>
      </c:catAx>
      <c:valAx>
        <c:axId val="-2146955032"/>
        <c:scaling>
          <c:orientation val="minMax"/>
          <c:max val="100"/>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r>
                  <a:rPr lang="en-US" sz="500" dirty="0">
                    <a:solidFill>
                      <a:schemeClr val="bg1"/>
                    </a:solidFill>
                  </a:rPr>
                  <a:t>% of respondents</a:t>
                </a:r>
              </a:p>
            </c:rich>
          </c:tx>
          <c:layout>
            <c:manualLayout>
              <c:xMode val="edge"/>
              <c:yMode val="edge"/>
              <c:x val="8.1287795460135807E-3"/>
              <c:y val="0.357428174586994"/>
            </c:manualLayout>
          </c:layout>
          <c:overlay val="0"/>
          <c:spPr>
            <a:noFill/>
            <a:ln>
              <a:noFill/>
            </a:ln>
            <a:effectLst/>
          </c:spPr>
          <c:txPr>
            <a:bodyPr rot="-54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bg1"/>
                </a:solidFill>
                <a:latin typeface="+mn-lt"/>
                <a:ea typeface="+mn-ea"/>
                <a:cs typeface="+mn-cs"/>
              </a:defRPr>
            </a:pPr>
            <a:endParaRPr lang="en-US"/>
          </a:p>
        </c:txPr>
        <c:crossAx val="-2146963944"/>
        <c:crosses val="autoZero"/>
        <c:crossBetween val="between"/>
      </c:valAx>
      <c:spPr>
        <a:noFill/>
        <a:ln>
          <a:noFill/>
        </a:ln>
        <a:effectLst/>
      </c:spPr>
    </c:plotArea>
    <c:legend>
      <c:legendPos val="b"/>
      <c:layout>
        <c:manualLayout>
          <c:xMode val="edge"/>
          <c:yMode val="edge"/>
          <c:x val="0.31903223190237001"/>
          <c:y val="0.88799723487068505"/>
          <c:w val="0.353595425153578"/>
          <c:h val="0.11200276512931499"/>
        </c:manualLayout>
      </c:layout>
      <c:overlay val="0"/>
      <c:spPr>
        <a:noFill/>
        <a:ln>
          <a:noFill/>
        </a:ln>
        <a:effectLst/>
      </c:spPr>
      <c:txPr>
        <a:bodyPr rot="0" spcFirstLastPara="1" vertOverflow="ellipsis" vert="horz" wrap="square" anchor="ctr" anchorCtr="1"/>
        <a:lstStyle/>
        <a:p>
          <a:pPr>
            <a:defRPr sz="5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GB" sz="500" b="1" dirty="0">
                <a:solidFill>
                  <a:schemeClr val="bg1"/>
                </a:solidFill>
              </a:rPr>
              <a:t>How confident are you about the correct</a:t>
            </a:r>
            <a:r>
              <a:rPr lang="en-GB" sz="500" b="1" baseline="0" dirty="0">
                <a:solidFill>
                  <a:schemeClr val="bg1"/>
                </a:solidFill>
              </a:rPr>
              <a:t> sequence for opening a CD oxygen cylinder?</a:t>
            </a:r>
            <a:endParaRPr lang="en-GB" sz="500" b="1" dirty="0">
              <a:solidFill>
                <a:schemeClr val="bg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0019334296181"/>
          <c:y val="0.24030326255203399"/>
          <c:w val="0.85149944446705494"/>
          <c:h val="0.54993087176712796"/>
        </c:manualLayout>
      </c:layout>
      <c:barChart>
        <c:barDir val="col"/>
        <c:grouping val="clustered"/>
        <c:varyColors val="0"/>
        <c:ser>
          <c:idx val="0"/>
          <c:order val="0"/>
          <c:tx>
            <c:strRef>
              <c:f>Sheet1!$B$37</c:f>
              <c:strCache>
                <c:ptCount val="1"/>
                <c:pt idx="0">
                  <c:v>Before teaching</c:v>
                </c:pt>
              </c:strCache>
            </c:strRef>
          </c:tx>
          <c:spPr>
            <a:solidFill>
              <a:schemeClr val="accent2">
                <a:lumMod val="60000"/>
                <a:lumOff val="40000"/>
              </a:schemeClr>
            </a:solidFill>
            <a:ln>
              <a:noFill/>
            </a:ln>
            <a:effectLst/>
          </c:spPr>
          <c:invertIfNegative val="0"/>
          <c:cat>
            <c:strRef>
              <c:f>Sheet1!$A$38:$A$42</c:f>
              <c:strCache>
                <c:ptCount val="5"/>
                <c:pt idx="0">
                  <c:v>Very under-confident</c:v>
                </c:pt>
                <c:pt idx="1">
                  <c:v>Quite under-confident</c:v>
                </c:pt>
                <c:pt idx="2">
                  <c:v>Neither under-confident nor confident</c:v>
                </c:pt>
                <c:pt idx="3">
                  <c:v>Quite confident</c:v>
                </c:pt>
                <c:pt idx="4">
                  <c:v>Very confident</c:v>
                </c:pt>
              </c:strCache>
            </c:strRef>
          </c:cat>
          <c:val>
            <c:numRef>
              <c:f>Sheet1!$B$38:$B$42</c:f>
              <c:numCache>
                <c:formatCode>0</c:formatCode>
                <c:ptCount val="5"/>
                <c:pt idx="0">
                  <c:v>8.3333333333333321</c:v>
                </c:pt>
                <c:pt idx="1">
                  <c:v>8.3333333333333321</c:v>
                </c:pt>
                <c:pt idx="2">
                  <c:v>33.333333333333329</c:v>
                </c:pt>
                <c:pt idx="3">
                  <c:v>41.666666666666657</c:v>
                </c:pt>
                <c:pt idx="4">
                  <c:v>8.3333333333333321</c:v>
                </c:pt>
              </c:numCache>
            </c:numRef>
          </c:val>
          <c:extLst>
            <c:ext xmlns:c16="http://schemas.microsoft.com/office/drawing/2014/chart" uri="{C3380CC4-5D6E-409C-BE32-E72D297353CC}">
              <c16:uniqueId val="{00000000-99FC-AA4C-8EB0-897C29E051D8}"/>
            </c:ext>
          </c:extLst>
        </c:ser>
        <c:ser>
          <c:idx val="1"/>
          <c:order val="1"/>
          <c:tx>
            <c:strRef>
              <c:f>Sheet1!$C$37</c:f>
              <c:strCache>
                <c:ptCount val="1"/>
                <c:pt idx="0">
                  <c:v>After teaching</c:v>
                </c:pt>
              </c:strCache>
            </c:strRef>
          </c:tx>
          <c:spPr>
            <a:solidFill>
              <a:srgbClr val="0070C0"/>
            </a:solidFill>
            <a:ln>
              <a:noFill/>
            </a:ln>
            <a:effectLst/>
          </c:spPr>
          <c:invertIfNegative val="0"/>
          <c:cat>
            <c:strRef>
              <c:f>Sheet1!$A$38:$A$42</c:f>
              <c:strCache>
                <c:ptCount val="5"/>
                <c:pt idx="0">
                  <c:v>Very under-confident</c:v>
                </c:pt>
                <c:pt idx="1">
                  <c:v>Quite under-confident</c:v>
                </c:pt>
                <c:pt idx="2">
                  <c:v>Neither under-confident nor confident</c:v>
                </c:pt>
                <c:pt idx="3">
                  <c:v>Quite confident</c:v>
                </c:pt>
                <c:pt idx="4">
                  <c:v>Very confident</c:v>
                </c:pt>
              </c:strCache>
            </c:strRef>
          </c:cat>
          <c:val>
            <c:numRef>
              <c:f>Sheet1!$C$38:$C$42</c:f>
              <c:numCache>
                <c:formatCode>0</c:formatCode>
                <c:ptCount val="5"/>
                <c:pt idx="0">
                  <c:v>4.1666666666666661</c:v>
                </c:pt>
                <c:pt idx="1">
                  <c:v>0</c:v>
                </c:pt>
                <c:pt idx="2">
                  <c:v>0</c:v>
                </c:pt>
                <c:pt idx="3">
                  <c:v>20.833333333333329</c:v>
                </c:pt>
                <c:pt idx="4">
                  <c:v>75</c:v>
                </c:pt>
              </c:numCache>
            </c:numRef>
          </c:val>
          <c:extLst>
            <c:ext xmlns:c16="http://schemas.microsoft.com/office/drawing/2014/chart" uri="{C3380CC4-5D6E-409C-BE32-E72D297353CC}">
              <c16:uniqueId val="{00000001-99FC-AA4C-8EB0-897C29E051D8}"/>
            </c:ext>
          </c:extLst>
        </c:ser>
        <c:dLbls>
          <c:showLegendKey val="0"/>
          <c:showVal val="0"/>
          <c:showCatName val="0"/>
          <c:showSerName val="0"/>
          <c:showPercent val="0"/>
          <c:showBubbleSize val="0"/>
        </c:dLbls>
        <c:gapWidth val="219"/>
        <c:overlap val="-27"/>
        <c:axId val="-2146882312"/>
        <c:axId val="-2146878744"/>
      </c:barChart>
      <c:catAx>
        <c:axId val="-2146882312"/>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500" b="0" i="0" u="none" strike="noStrike" kern="1200" baseline="0">
                <a:solidFill>
                  <a:schemeClr val="bg1"/>
                </a:solidFill>
                <a:latin typeface="+mn-lt"/>
                <a:ea typeface="+mn-ea"/>
                <a:cs typeface="+mn-cs"/>
              </a:defRPr>
            </a:pPr>
            <a:endParaRPr lang="en-US"/>
          </a:p>
        </c:txPr>
        <c:crossAx val="-2146878744"/>
        <c:crosses val="autoZero"/>
        <c:auto val="1"/>
        <c:lblAlgn val="ctr"/>
        <c:lblOffset val="100"/>
        <c:noMultiLvlLbl val="0"/>
      </c:catAx>
      <c:valAx>
        <c:axId val="-2146878744"/>
        <c:scaling>
          <c:orientation val="minMax"/>
          <c:max val="100"/>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500" b="0" i="0" u="none" strike="noStrike" kern="1200" baseline="0">
                    <a:solidFill>
                      <a:schemeClr val="bg1"/>
                    </a:solidFill>
                    <a:latin typeface="+mn-lt"/>
                    <a:ea typeface="+mn-ea"/>
                    <a:cs typeface="+mn-cs"/>
                  </a:defRPr>
                </a:pPr>
                <a:r>
                  <a:rPr lang="en-US" sz="500" dirty="0">
                    <a:solidFill>
                      <a:schemeClr val="bg1"/>
                    </a:solidFill>
                  </a:rPr>
                  <a:t>%</a:t>
                </a:r>
                <a:r>
                  <a:rPr lang="en-US" sz="500" baseline="0" dirty="0">
                    <a:solidFill>
                      <a:schemeClr val="bg1"/>
                    </a:solidFill>
                  </a:rPr>
                  <a:t> of respondents</a:t>
                </a:r>
                <a:endParaRPr lang="en-US" sz="500" dirty="0">
                  <a:solidFill>
                    <a:schemeClr val="bg1"/>
                  </a:solidFill>
                </a:endParaRPr>
              </a:p>
            </c:rich>
          </c:tx>
          <c:layout>
            <c:manualLayout>
              <c:xMode val="edge"/>
              <c:yMode val="edge"/>
              <c:x val="1.44921637713403E-2"/>
              <c:y val="0.34492583742843003"/>
            </c:manualLayout>
          </c:layout>
          <c:overlay val="0"/>
          <c:spPr>
            <a:noFill/>
            <a:ln>
              <a:noFill/>
            </a:ln>
            <a:effectLst/>
          </c:spPr>
          <c:txPr>
            <a:bodyPr rot="-5400000" spcFirstLastPara="1" vertOverflow="ellipsis" vert="horz" wrap="square" anchor="ctr" anchorCtr="1"/>
            <a:lstStyle/>
            <a:p>
              <a:pPr>
                <a:defRPr sz="500" b="0" i="0" u="none" strike="noStrike" kern="1200" baseline="0">
                  <a:solidFill>
                    <a:schemeClr val="bg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bg1"/>
                </a:solidFill>
                <a:latin typeface="+mn-lt"/>
                <a:ea typeface="+mn-ea"/>
                <a:cs typeface="+mn-cs"/>
              </a:defRPr>
            </a:pPr>
            <a:endParaRPr lang="en-US"/>
          </a:p>
        </c:txPr>
        <c:crossAx val="-2146882312"/>
        <c:crosses val="autoZero"/>
        <c:crossBetween val="between"/>
      </c:valAx>
      <c:spPr>
        <a:noFill/>
        <a:ln>
          <a:noFill/>
        </a:ln>
        <a:effectLst/>
      </c:spPr>
    </c:plotArea>
    <c:legend>
      <c:legendPos val="b"/>
      <c:layout>
        <c:manualLayout>
          <c:xMode val="edge"/>
          <c:yMode val="edge"/>
          <c:x val="0.58503533843766897"/>
          <c:y val="0.88799723487068505"/>
          <c:w val="0.40961587397827398"/>
          <c:h val="0.11200276512931499"/>
        </c:manualLayout>
      </c:layout>
      <c:overlay val="0"/>
      <c:spPr>
        <a:noFill/>
        <a:ln>
          <a:noFill/>
        </a:ln>
        <a:effectLst/>
      </c:spPr>
      <c:txPr>
        <a:bodyPr rot="0" spcFirstLastPara="1" vertOverflow="ellipsis" vert="horz" wrap="square" anchor="ctr" anchorCtr="1"/>
        <a:lstStyle/>
        <a:p>
          <a:pPr>
            <a:defRPr sz="5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GB"/>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p:cNvSpPr>
            <a:spLocks noGrp="1"/>
          </p:cNvSpPr>
          <p:nvPr>
            <p:ph type="dt" sz="half" idx="10"/>
          </p:nvPr>
        </p:nvSpPr>
        <p:spPr/>
        <p:txBody>
          <a:bodyPr/>
          <a:lstStyle/>
          <a:p>
            <a:fld id="{D175B0C5-B547-1C48-A355-A8751CC3057E}" type="datetimeFigureOut">
              <a:rPr lang="en-US" smtClean="0"/>
              <a:t>4/25/21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A1A7D5-3126-304B-A8CA-F3FC95D04482}" type="slidenum">
              <a:rPr lang="en-US" smtClean="0"/>
              <a:t>‹#›</a:t>
            </a:fld>
            <a:endParaRPr lang="en-US"/>
          </a:p>
        </p:txBody>
      </p:sp>
    </p:spTree>
    <p:extLst>
      <p:ext uri="{BB962C8B-B14F-4D97-AF65-F5344CB8AC3E}">
        <p14:creationId xmlns:p14="http://schemas.microsoft.com/office/powerpoint/2010/main" val="337239571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175B0C5-B547-1C48-A355-A8751CC3057E}" type="datetimeFigureOut">
              <a:rPr lang="en-US" smtClean="0"/>
              <a:t>4/25/21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A1A7D5-3126-304B-A8CA-F3FC95D04482}" type="slidenum">
              <a:rPr lang="en-US" smtClean="0"/>
              <a:t>‹#›</a:t>
            </a:fld>
            <a:endParaRPr lang="en-US"/>
          </a:p>
        </p:txBody>
      </p:sp>
    </p:spTree>
    <p:extLst>
      <p:ext uri="{BB962C8B-B14F-4D97-AF65-F5344CB8AC3E}">
        <p14:creationId xmlns:p14="http://schemas.microsoft.com/office/powerpoint/2010/main" val="4056461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175B0C5-B547-1C48-A355-A8751CC3057E}" type="datetimeFigureOut">
              <a:rPr lang="en-US" smtClean="0"/>
              <a:t>4/25/21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A1A7D5-3126-304B-A8CA-F3FC95D04482}" type="slidenum">
              <a:rPr lang="en-US" smtClean="0"/>
              <a:t>‹#›</a:t>
            </a:fld>
            <a:endParaRPr lang="en-US"/>
          </a:p>
        </p:txBody>
      </p:sp>
    </p:spTree>
    <p:extLst>
      <p:ext uri="{BB962C8B-B14F-4D97-AF65-F5344CB8AC3E}">
        <p14:creationId xmlns:p14="http://schemas.microsoft.com/office/powerpoint/2010/main" val="4004772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175B0C5-B547-1C48-A355-A8751CC3057E}" type="datetimeFigureOut">
              <a:rPr lang="en-US" smtClean="0"/>
              <a:t>4/25/21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A1A7D5-3126-304B-A8CA-F3FC95D04482}" type="slidenum">
              <a:rPr lang="en-US" smtClean="0"/>
              <a:t>‹#›</a:t>
            </a:fld>
            <a:endParaRPr lang="en-US"/>
          </a:p>
        </p:txBody>
      </p:sp>
    </p:spTree>
    <p:extLst>
      <p:ext uri="{BB962C8B-B14F-4D97-AF65-F5344CB8AC3E}">
        <p14:creationId xmlns:p14="http://schemas.microsoft.com/office/powerpoint/2010/main" val="1721984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GB"/>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p:cNvSpPr>
            <a:spLocks noGrp="1"/>
          </p:cNvSpPr>
          <p:nvPr>
            <p:ph type="dt" sz="half" idx="10"/>
          </p:nvPr>
        </p:nvSpPr>
        <p:spPr/>
        <p:txBody>
          <a:bodyPr/>
          <a:lstStyle/>
          <a:p>
            <a:fld id="{D175B0C5-B547-1C48-A355-A8751CC3057E}" type="datetimeFigureOut">
              <a:rPr lang="en-US" smtClean="0"/>
              <a:t>4/25/21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A1A7D5-3126-304B-A8CA-F3FC95D04482}" type="slidenum">
              <a:rPr lang="en-US" smtClean="0"/>
              <a:t>‹#›</a:t>
            </a:fld>
            <a:endParaRPr lang="en-US"/>
          </a:p>
        </p:txBody>
      </p:sp>
    </p:spTree>
    <p:extLst>
      <p:ext uri="{BB962C8B-B14F-4D97-AF65-F5344CB8AC3E}">
        <p14:creationId xmlns:p14="http://schemas.microsoft.com/office/powerpoint/2010/main" val="204043921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8" name="Date Placeholder 7"/>
          <p:cNvSpPr>
            <a:spLocks noGrp="1"/>
          </p:cNvSpPr>
          <p:nvPr>
            <p:ph type="dt" sz="half" idx="10"/>
          </p:nvPr>
        </p:nvSpPr>
        <p:spPr/>
        <p:txBody>
          <a:bodyPr/>
          <a:lstStyle/>
          <a:p>
            <a:fld id="{D175B0C5-B547-1C48-A355-A8751CC3057E}" type="datetimeFigureOut">
              <a:rPr lang="en-US" smtClean="0"/>
              <a:t>4/25/21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ABA1A7D5-3126-304B-A8CA-F3FC95D04482}" type="slidenum">
              <a:rPr lang="en-US" smtClean="0"/>
              <a:t>‹#›</a:t>
            </a:fld>
            <a:endParaRPr lang="en-US"/>
          </a:p>
        </p:txBody>
      </p:sp>
    </p:spTree>
    <p:extLst>
      <p:ext uri="{BB962C8B-B14F-4D97-AF65-F5344CB8AC3E}">
        <p14:creationId xmlns:p14="http://schemas.microsoft.com/office/powerpoint/2010/main" val="3972311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Date Placeholder 6"/>
          <p:cNvSpPr>
            <a:spLocks noGrp="1"/>
          </p:cNvSpPr>
          <p:nvPr>
            <p:ph type="dt" sz="half" idx="10"/>
          </p:nvPr>
        </p:nvSpPr>
        <p:spPr/>
        <p:txBody>
          <a:bodyPr/>
          <a:lstStyle/>
          <a:p>
            <a:fld id="{D175B0C5-B547-1C48-A355-A8751CC3057E}" type="datetimeFigureOut">
              <a:rPr lang="en-US" smtClean="0"/>
              <a:t>4/25/21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A1A7D5-3126-304B-A8CA-F3FC95D04482}" type="slidenum">
              <a:rPr lang="en-US" smtClean="0"/>
              <a:t>‹#›</a:t>
            </a:fld>
            <a:endParaRPr lang="en-US"/>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56509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D175B0C5-B547-1C48-A355-A8751CC3057E}" type="datetimeFigureOut">
              <a:rPr lang="en-US" smtClean="0"/>
              <a:t>4/25/21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A1A7D5-3126-304B-A8CA-F3FC95D04482}" type="slidenum">
              <a:rPr lang="en-US" smtClean="0"/>
              <a:t>‹#›</a:t>
            </a:fld>
            <a:endParaRPr lang="en-US"/>
          </a:p>
        </p:txBody>
      </p:sp>
    </p:spTree>
    <p:extLst>
      <p:ext uri="{BB962C8B-B14F-4D97-AF65-F5344CB8AC3E}">
        <p14:creationId xmlns:p14="http://schemas.microsoft.com/office/powerpoint/2010/main" val="1572576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75B0C5-B547-1C48-A355-A8751CC3057E}" type="datetimeFigureOut">
              <a:rPr lang="en-US" smtClean="0"/>
              <a:t>4/25/21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A1A7D5-3126-304B-A8CA-F3FC95D04482}" type="slidenum">
              <a:rPr lang="en-US" smtClean="0"/>
              <a:t>‹#›</a:t>
            </a:fld>
            <a:endParaRPr lang="en-US"/>
          </a:p>
        </p:txBody>
      </p:sp>
    </p:spTree>
    <p:extLst>
      <p:ext uri="{BB962C8B-B14F-4D97-AF65-F5344CB8AC3E}">
        <p14:creationId xmlns:p14="http://schemas.microsoft.com/office/powerpoint/2010/main" val="4140403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GB"/>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9" name="Date Placeholder 8"/>
          <p:cNvSpPr>
            <a:spLocks noGrp="1"/>
          </p:cNvSpPr>
          <p:nvPr>
            <p:ph type="dt" sz="half" idx="10"/>
          </p:nvPr>
        </p:nvSpPr>
        <p:spPr/>
        <p:txBody>
          <a:bodyPr/>
          <a:lstStyle/>
          <a:p>
            <a:fld id="{D175B0C5-B547-1C48-A355-A8751CC3057E}" type="datetimeFigureOut">
              <a:rPr lang="en-US" smtClean="0"/>
              <a:t>4/25/21</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ABA1A7D5-3126-304B-A8CA-F3FC95D04482}" type="slidenum">
              <a:rPr lang="en-US" smtClean="0"/>
              <a:t>‹#›</a:t>
            </a:fld>
            <a:endParaRPr lang="en-US"/>
          </a:p>
        </p:txBody>
      </p:sp>
    </p:spTree>
    <p:extLst>
      <p:ext uri="{BB962C8B-B14F-4D97-AF65-F5344CB8AC3E}">
        <p14:creationId xmlns:p14="http://schemas.microsoft.com/office/powerpoint/2010/main" val="174484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D175B0C5-B547-1C48-A355-A8751CC3057E}" type="datetimeFigureOut">
              <a:rPr lang="en-US" smtClean="0"/>
              <a:t>4/25/21</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ABA1A7D5-3126-304B-A8CA-F3FC95D04482}" type="slidenum">
              <a:rPr lang="en-US" smtClean="0"/>
              <a:t>‹#›</a:t>
            </a:fld>
            <a:endParaRPr lang="en-US"/>
          </a:p>
        </p:txBody>
      </p:sp>
    </p:spTree>
    <p:extLst>
      <p:ext uri="{BB962C8B-B14F-4D97-AF65-F5344CB8AC3E}">
        <p14:creationId xmlns:p14="http://schemas.microsoft.com/office/powerpoint/2010/main" val="2454464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D175B0C5-B547-1C48-A355-A8751CC3057E}" type="datetimeFigureOut">
              <a:rPr lang="en-US" smtClean="0"/>
              <a:t>4/25/21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ABA1A7D5-3126-304B-A8CA-F3FC95D04482}" type="slidenum">
              <a:rPr lang="en-US" smtClean="0"/>
              <a:t>‹#›</a:t>
            </a:fld>
            <a:endParaRPr lang="en-US"/>
          </a:p>
        </p:txBody>
      </p:sp>
    </p:spTree>
    <p:extLst>
      <p:ext uri="{BB962C8B-B14F-4D97-AF65-F5344CB8AC3E}">
        <p14:creationId xmlns:p14="http://schemas.microsoft.com/office/powerpoint/2010/main" val="33284310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image" Target="../media/image2.png"/><Relationship Id="rId7"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4.tif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BC378BB-1B8E-714C-AF64-FDB60FB49DBA}"/>
              </a:ext>
            </a:extLst>
          </p:cNvPr>
          <p:cNvSpPr>
            <a:spLocks noGrp="1"/>
          </p:cNvSpPr>
          <p:nvPr>
            <p:ph type="ctrTitle"/>
          </p:nvPr>
        </p:nvSpPr>
        <p:spPr>
          <a:xfrm>
            <a:off x="103224" y="90440"/>
            <a:ext cx="9538081" cy="693329"/>
          </a:xfrm>
          <a:ln w="31750">
            <a:solidFill>
              <a:schemeClr val="bg1"/>
            </a:solidFill>
          </a:ln>
        </p:spPr>
        <p:txBody>
          <a:bodyPr vert="horz" wrap="square" lIns="35999" tIns="76372" rIns="35999" bIns="76372" rtlCol="0" anchor="ctr" anchorCtr="1">
            <a:normAutofit fontScale="90000"/>
          </a:bodyPr>
          <a:lstStyle/>
          <a:p>
            <a:pPr algn="l"/>
            <a:r>
              <a:rPr lang="en-US" sz="1800" b="1" dirty="0"/>
              <a:t>Oxygen cylinder safety: preventing </a:t>
            </a:r>
            <a:r>
              <a:rPr lang="en-US" sz="1800" b="1" dirty="0" err="1"/>
              <a:t>fires</a:t>
            </a:r>
            <a:r>
              <a:rPr lang="en-US" sz="1800" b="1" dirty="0" err="1">
                <a:solidFill>
                  <a:schemeClr val="tx1"/>
                </a:solidFill>
              </a:rPr>
              <a:t>vvvvvvvvvvvvvvvvvvv</a:t>
            </a:r>
            <a:br>
              <a:rPr lang="en-US" sz="4968" dirty="0"/>
            </a:br>
            <a:r>
              <a:rPr lang="en-US" sz="1600" cap="none" dirty="0"/>
              <a:t>Lauren Simmonds, Rebecca Powell, Ime Eka, Rob Piper, Fiona Kelly, Lesley Jordan </a:t>
            </a:r>
            <a:br>
              <a:rPr lang="en-US" sz="3479" i="1" cap="none" dirty="0"/>
            </a:br>
            <a:r>
              <a:rPr lang="en-US" sz="1300" cap="none" dirty="0"/>
              <a:t>Royal United Hospitals Bath NHS Foundation Trust, Bath, UK</a:t>
            </a:r>
          </a:p>
        </p:txBody>
      </p:sp>
      <p:sp>
        <p:nvSpPr>
          <p:cNvPr id="7" name="TextBox 6">
            <a:extLst>
              <a:ext uri="{FF2B5EF4-FFF2-40B4-BE49-F238E27FC236}">
                <a16:creationId xmlns:a16="http://schemas.microsoft.com/office/drawing/2014/main" id="{F582D355-3902-EE47-B2A6-04E90527F3DB}"/>
              </a:ext>
            </a:extLst>
          </p:cNvPr>
          <p:cNvSpPr txBox="1"/>
          <p:nvPr/>
        </p:nvSpPr>
        <p:spPr>
          <a:xfrm>
            <a:off x="103224" y="901150"/>
            <a:ext cx="5925600" cy="5850000"/>
          </a:xfrm>
          <a:prstGeom prst="rect">
            <a:avLst/>
          </a:prstGeom>
          <a:solidFill>
            <a:schemeClr val="tx1"/>
          </a:solidFill>
          <a:ln w="31750" cmpd="sng">
            <a:solidFill>
              <a:schemeClr val="bg1"/>
            </a:solidFill>
            <a:prstDash val="solid"/>
            <a:miter lim="800000"/>
          </a:ln>
        </p:spPr>
        <p:txBody>
          <a:bodyPr wrap="square" rtlCol="0">
            <a:spAutoFit/>
          </a:bodyPr>
          <a:lstStyle/>
          <a:p>
            <a:pPr algn="just"/>
            <a:r>
              <a:rPr lang="en-US" sz="800" b="1" dirty="0">
                <a:solidFill>
                  <a:schemeClr val="bg1"/>
                </a:solidFill>
              </a:rPr>
              <a:t>Background</a:t>
            </a:r>
            <a:endParaRPr lang="en-US" sz="800" dirty="0">
              <a:solidFill>
                <a:schemeClr val="bg1"/>
              </a:solidFill>
            </a:endParaRPr>
          </a:p>
          <a:p>
            <a:pPr algn="just"/>
            <a:r>
              <a:rPr lang="en-US" sz="800" dirty="0">
                <a:solidFill>
                  <a:schemeClr val="bg1"/>
                </a:solidFill>
              </a:rPr>
              <a:t>In 2011, a CD-sized medical oxygen cylinder caught fire in the intensive care unit of Royal United Hospital, causing severe burns to a patient, who subsequently died (1,2).  With the increased use of oxygen in multiple areas during the Covid-19 pandemic, as well as the redeployment of staff to areas and roles outside of their normal working practice, multiple fires and explosions involving oxygen cylinders have been reported in medical facilities around the world, and there has been renewed awareness and discussion of this risk. A CAS notice, COVID-19 response – Oxygen supply and fire safety, was issued in November 2020 (3).</a:t>
            </a:r>
          </a:p>
          <a:p>
            <a:pPr algn="just"/>
            <a:endParaRPr lang="en-US" sz="600" dirty="0">
              <a:solidFill>
                <a:schemeClr val="bg1"/>
              </a:solidFill>
            </a:endParaRPr>
          </a:p>
          <a:p>
            <a:pPr algn="just"/>
            <a:r>
              <a:rPr lang="en-US" sz="800" dirty="0">
                <a:solidFill>
                  <a:schemeClr val="bg1"/>
                </a:solidFill>
              </a:rPr>
              <a:t>In response to this we developed a project with the aim of improving staff awareness of the safe use of oxygen cylinders, in particular processes to support fire prevention. </a:t>
            </a:r>
          </a:p>
          <a:p>
            <a:pPr algn="just"/>
            <a:endParaRPr lang="en-US" sz="600" dirty="0">
              <a:solidFill>
                <a:schemeClr val="bg1"/>
              </a:solidFill>
            </a:endParaRPr>
          </a:p>
          <a:p>
            <a:pPr algn="just"/>
            <a:r>
              <a:rPr lang="en-US" sz="800" b="1" dirty="0">
                <a:solidFill>
                  <a:schemeClr val="bg1"/>
                </a:solidFill>
              </a:rPr>
              <a:t>Method</a:t>
            </a:r>
          </a:p>
          <a:p>
            <a:pPr algn="just"/>
            <a:r>
              <a:rPr lang="en-US" sz="800" dirty="0">
                <a:solidFill>
                  <a:schemeClr val="bg1"/>
                </a:solidFill>
              </a:rPr>
              <a:t>We performed a baseline questionnaire of 126 multidisciplinary theatre and ICU staff in our trust, which identified unfamiliarity with some of the safety processes. 11% of staff were unaware that cylinders should not be laid horizontally when in use and whilst the majority of respondents were aware of the correct sequence for turning on a CD cylinder,  only 26% were aware that the valve should be closed first when discontinuing oxygen therapy.  </a:t>
            </a:r>
          </a:p>
          <a:p>
            <a:pPr algn="just"/>
            <a:endParaRPr lang="en-US" sz="600" b="1" dirty="0">
              <a:solidFill>
                <a:schemeClr val="bg1"/>
              </a:solidFill>
            </a:endParaRPr>
          </a:p>
          <a:p>
            <a:pPr algn="just"/>
            <a:r>
              <a:rPr lang="en-US" sz="800" dirty="0">
                <a:solidFill>
                  <a:schemeClr val="bg1"/>
                </a:solidFill>
              </a:rPr>
              <a:t>Having established baseline knowledge from the pre-intervention questionnaire, we created some simple oxygen cylinder safety posters.  Our aim was to provide easily memorable advice for the safe use of CD oxygen cylinders using a simple message for the correct order to turn the cylinders on and off: ‘Valve, Flow, Face’ and ‘Valve, Flow, Store’ (Fig 1). </a:t>
            </a:r>
          </a:p>
          <a:p>
            <a:pPr algn="just"/>
            <a:endParaRPr lang="en-US" sz="800" dirty="0">
              <a:solidFill>
                <a:schemeClr val="bg1"/>
              </a:solidFill>
            </a:endParaRPr>
          </a:p>
          <a:p>
            <a:pPr algn="just"/>
            <a:endParaRPr lang="en-US" sz="800" dirty="0">
              <a:solidFill>
                <a:schemeClr val="bg1"/>
              </a:solidFill>
            </a:endParaRPr>
          </a:p>
          <a:p>
            <a:pPr algn="just"/>
            <a:endParaRPr lang="en-US" sz="600" dirty="0">
              <a:solidFill>
                <a:schemeClr val="bg1"/>
              </a:solidFill>
            </a:endParaRPr>
          </a:p>
          <a:p>
            <a:pPr algn="just"/>
            <a:endParaRPr lang="en-US" sz="600" dirty="0">
              <a:solidFill>
                <a:schemeClr val="bg1"/>
              </a:solidFill>
            </a:endParaRPr>
          </a:p>
          <a:p>
            <a:pPr algn="just"/>
            <a:endParaRPr lang="en-US" sz="600" dirty="0">
              <a:solidFill>
                <a:schemeClr val="bg1"/>
              </a:solidFill>
            </a:endParaRPr>
          </a:p>
          <a:p>
            <a:pPr algn="just"/>
            <a:endParaRPr lang="en-US" sz="600" dirty="0">
              <a:solidFill>
                <a:schemeClr val="bg1"/>
              </a:solidFill>
            </a:endParaRPr>
          </a:p>
          <a:p>
            <a:pPr algn="just"/>
            <a:endParaRPr lang="en-US" sz="600" dirty="0">
              <a:solidFill>
                <a:schemeClr val="bg1"/>
              </a:solidFill>
            </a:endParaRPr>
          </a:p>
          <a:p>
            <a:pPr algn="just"/>
            <a:endParaRPr lang="en-US" sz="800" dirty="0">
              <a:solidFill>
                <a:schemeClr val="bg1"/>
              </a:solidFill>
            </a:endParaRPr>
          </a:p>
          <a:p>
            <a:pPr algn="just"/>
            <a:endParaRPr lang="en-US" sz="800" dirty="0">
              <a:solidFill>
                <a:schemeClr val="bg1"/>
              </a:solidFill>
            </a:endParaRPr>
          </a:p>
          <a:p>
            <a:pPr algn="just"/>
            <a:endParaRPr lang="en-US" sz="800" dirty="0">
              <a:solidFill>
                <a:schemeClr val="bg1"/>
              </a:solidFill>
            </a:endParaRPr>
          </a:p>
          <a:p>
            <a:pPr algn="just"/>
            <a:endParaRPr lang="en-US" sz="600" dirty="0">
              <a:solidFill>
                <a:schemeClr val="bg1"/>
              </a:solidFill>
            </a:endParaRPr>
          </a:p>
          <a:p>
            <a:pPr algn="just"/>
            <a:endParaRPr lang="en-US" sz="800" dirty="0">
              <a:solidFill>
                <a:schemeClr val="bg1"/>
              </a:solidFill>
            </a:endParaRPr>
          </a:p>
          <a:p>
            <a:pPr algn="just"/>
            <a:endParaRPr lang="en-US" sz="800" dirty="0">
              <a:solidFill>
                <a:schemeClr val="bg1"/>
              </a:solidFill>
            </a:endParaRPr>
          </a:p>
          <a:p>
            <a:pPr algn="just"/>
            <a:endParaRPr lang="en-US" sz="800" dirty="0">
              <a:solidFill>
                <a:schemeClr val="bg1"/>
              </a:solidFill>
            </a:endParaRPr>
          </a:p>
          <a:p>
            <a:pPr algn="just"/>
            <a:endParaRPr lang="en-US" sz="600" dirty="0">
              <a:solidFill>
                <a:schemeClr val="bg1"/>
              </a:solidFill>
            </a:endParaRPr>
          </a:p>
          <a:p>
            <a:pPr algn="just"/>
            <a:r>
              <a:rPr lang="en-US" sz="800" dirty="0">
                <a:solidFill>
                  <a:schemeClr val="bg1"/>
                </a:solidFill>
              </a:rPr>
              <a:t>A  ‘COVID-safe’ tea-trolley training session was then developed to spread the teaching (Fig 2) (4). Over the course of 2 days, a 5-minute teaching session was delivered to 24 staff members across the theatre and ICU complexes.  Pre and post training confidence scores were collected.</a:t>
            </a:r>
          </a:p>
          <a:p>
            <a:pPr algn="just"/>
            <a:endParaRPr lang="en-US" sz="700" dirty="0">
              <a:solidFill>
                <a:schemeClr val="bg1"/>
              </a:solidFill>
            </a:endParaRPr>
          </a:p>
          <a:p>
            <a:pPr algn="just"/>
            <a:endParaRPr lang="en-US" sz="700" dirty="0">
              <a:solidFill>
                <a:schemeClr val="bg1"/>
              </a:solidFill>
            </a:endParaRPr>
          </a:p>
          <a:p>
            <a:pPr algn="just"/>
            <a:endParaRPr lang="en-US" sz="700" dirty="0">
              <a:solidFill>
                <a:schemeClr val="bg1"/>
              </a:solidFill>
            </a:endParaRPr>
          </a:p>
          <a:p>
            <a:pPr algn="just"/>
            <a:endParaRPr lang="en-US" sz="700" dirty="0">
              <a:solidFill>
                <a:schemeClr val="bg1"/>
              </a:solidFill>
            </a:endParaRPr>
          </a:p>
          <a:p>
            <a:pPr algn="just"/>
            <a:endParaRPr lang="en-US" sz="700" dirty="0">
              <a:solidFill>
                <a:schemeClr val="bg1"/>
              </a:solidFill>
            </a:endParaRPr>
          </a:p>
          <a:p>
            <a:pPr algn="just"/>
            <a:endParaRPr lang="en-US" sz="700" dirty="0">
              <a:solidFill>
                <a:schemeClr val="bg1"/>
              </a:solidFill>
            </a:endParaRPr>
          </a:p>
          <a:p>
            <a:pPr algn="just"/>
            <a:endParaRPr lang="en-US" sz="700" dirty="0">
              <a:solidFill>
                <a:schemeClr val="bg1"/>
              </a:solidFill>
            </a:endParaRPr>
          </a:p>
          <a:p>
            <a:pPr algn="just"/>
            <a:endParaRPr lang="en-US" sz="700" dirty="0">
              <a:solidFill>
                <a:schemeClr val="bg1"/>
              </a:solidFill>
            </a:endParaRPr>
          </a:p>
          <a:p>
            <a:pPr algn="just"/>
            <a:endParaRPr lang="en-US" sz="700" dirty="0">
              <a:solidFill>
                <a:schemeClr val="bg1"/>
              </a:solidFill>
            </a:endParaRPr>
          </a:p>
          <a:p>
            <a:pPr algn="just"/>
            <a:endParaRPr lang="en-US" sz="700" dirty="0">
              <a:solidFill>
                <a:schemeClr val="bg1"/>
              </a:solidFill>
            </a:endParaRPr>
          </a:p>
          <a:p>
            <a:pPr algn="just"/>
            <a:endParaRPr lang="en-US" sz="700" dirty="0">
              <a:solidFill>
                <a:schemeClr val="bg1"/>
              </a:solidFill>
            </a:endParaRPr>
          </a:p>
          <a:p>
            <a:pPr algn="just"/>
            <a:endParaRPr lang="en-US" sz="700" dirty="0">
              <a:solidFill>
                <a:schemeClr val="bg1"/>
              </a:solidFill>
            </a:endParaRPr>
          </a:p>
          <a:p>
            <a:pPr algn="just"/>
            <a:endParaRPr lang="en-US" sz="700" dirty="0">
              <a:solidFill>
                <a:schemeClr val="bg1"/>
              </a:solidFill>
            </a:endParaRPr>
          </a:p>
          <a:p>
            <a:pPr algn="just"/>
            <a:endParaRPr lang="en-US" sz="600" dirty="0">
              <a:solidFill>
                <a:schemeClr val="bg1"/>
              </a:solidFill>
            </a:endParaRPr>
          </a:p>
        </p:txBody>
      </p:sp>
      <p:sp>
        <p:nvSpPr>
          <p:cNvPr id="11" name="TextBox 10">
            <a:extLst>
              <a:ext uri="{FF2B5EF4-FFF2-40B4-BE49-F238E27FC236}">
                <a16:creationId xmlns:a16="http://schemas.microsoft.com/office/drawing/2014/main" id="{F157D46F-A2DB-A942-A3AA-783866A5959F}"/>
              </a:ext>
            </a:extLst>
          </p:cNvPr>
          <p:cNvSpPr txBox="1"/>
          <p:nvPr/>
        </p:nvSpPr>
        <p:spPr>
          <a:xfrm>
            <a:off x="6162706" y="901149"/>
            <a:ext cx="5925600" cy="5850000"/>
          </a:xfrm>
          <a:prstGeom prst="rect">
            <a:avLst/>
          </a:prstGeom>
          <a:solidFill>
            <a:schemeClr val="tx1"/>
          </a:solidFill>
          <a:ln w="31750" cmpd="sng">
            <a:solidFill>
              <a:schemeClr val="bg1"/>
            </a:solidFill>
            <a:prstDash val="solid"/>
            <a:miter lim="800000"/>
          </a:ln>
        </p:spPr>
        <p:txBody>
          <a:bodyPr wrap="square" tIns="46800" bIns="18000" rtlCol="0">
            <a:spAutoFit/>
          </a:bodyPr>
          <a:lstStyle/>
          <a:p>
            <a:pPr algn="just"/>
            <a:r>
              <a:rPr lang="en-US" sz="800" b="1" dirty="0">
                <a:solidFill>
                  <a:schemeClr val="bg1"/>
                </a:solidFill>
              </a:rPr>
              <a:t>Results</a:t>
            </a:r>
          </a:p>
          <a:p>
            <a:pPr algn="just"/>
            <a:r>
              <a:rPr lang="en-US" sz="800" dirty="0">
                <a:solidFill>
                  <a:schemeClr val="bg1"/>
                </a:solidFill>
              </a:rPr>
              <a:t>Following teaching we demonstrated and increase in knowledge and confidence:</a:t>
            </a:r>
          </a:p>
          <a:p>
            <a:pPr marL="171450" indent="-171450" algn="just">
              <a:buFont typeface="Arial" panose="020B0604020202020204" pitchFamily="34" charset="0"/>
              <a:buChar char="•"/>
            </a:pPr>
            <a:r>
              <a:rPr lang="en-US" sz="800" dirty="0">
                <a:solidFill>
                  <a:schemeClr val="bg1"/>
                </a:solidFill>
              </a:rPr>
              <a:t>Those describing their awareness of the recommendation to always use a bed bracket as either ‘quite well’ or ‘very well’ increased from 67% to 96% </a:t>
            </a:r>
          </a:p>
          <a:p>
            <a:pPr marL="171450" indent="-171450" algn="just">
              <a:buFont typeface="Arial" panose="020B0604020202020204" pitchFamily="34" charset="0"/>
              <a:buChar char="•"/>
            </a:pPr>
            <a:r>
              <a:rPr lang="en-US" sz="800" dirty="0">
                <a:solidFill>
                  <a:schemeClr val="bg1"/>
                </a:solidFill>
              </a:rPr>
              <a:t>Those describing their confidence opening a CD oxygen cylinder as ‘quite confident’ or ‘very confident’ increased from 50% to 96% </a:t>
            </a:r>
          </a:p>
          <a:p>
            <a:pPr algn="just"/>
            <a:r>
              <a:rPr lang="en-US" sz="800" dirty="0">
                <a:solidFill>
                  <a:schemeClr val="bg1"/>
                </a:solidFill>
              </a:rPr>
              <a:t>Although not directly asked in the post-teaching questionnaire, during the training it became apparent that the majority of staff were unaware that the same sequence should be performed to  turn off the cylinder, i.e. closing the valve before the reducing the flow rate, and this will be specifically addressed in future teaching sessions.  </a:t>
            </a:r>
          </a:p>
          <a:p>
            <a:pPr algn="just"/>
            <a:endParaRPr lang="en-US" sz="600" dirty="0">
              <a:solidFill>
                <a:schemeClr val="bg1"/>
              </a:solidFill>
            </a:endParaRPr>
          </a:p>
          <a:p>
            <a:pPr algn="just"/>
            <a:endParaRPr lang="en-US" sz="800" dirty="0">
              <a:solidFill>
                <a:schemeClr val="bg1"/>
              </a:solidFill>
            </a:endParaRPr>
          </a:p>
          <a:p>
            <a:pPr algn="just"/>
            <a:endParaRPr lang="en-US" sz="800" dirty="0">
              <a:solidFill>
                <a:schemeClr val="bg1"/>
              </a:solidFill>
            </a:endParaRPr>
          </a:p>
          <a:p>
            <a:pPr algn="just"/>
            <a:endParaRPr lang="en-US" sz="800" dirty="0">
              <a:solidFill>
                <a:schemeClr val="bg1"/>
              </a:solidFill>
            </a:endParaRPr>
          </a:p>
          <a:p>
            <a:pPr algn="just"/>
            <a:endParaRPr lang="en-US" sz="800" dirty="0">
              <a:solidFill>
                <a:schemeClr val="bg1"/>
              </a:solidFill>
            </a:endParaRPr>
          </a:p>
          <a:p>
            <a:pPr algn="just"/>
            <a:endParaRPr lang="en-US" sz="800" dirty="0">
              <a:solidFill>
                <a:schemeClr val="bg1"/>
              </a:solidFill>
            </a:endParaRPr>
          </a:p>
          <a:p>
            <a:pPr algn="just"/>
            <a:endParaRPr lang="en-US" sz="800" dirty="0">
              <a:solidFill>
                <a:schemeClr val="bg1"/>
              </a:solidFill>
            </a:endParaRPr>
          </a:p>
          <a:p>
            <a:pPr algn="just"/>
            <a:endParaRPr lang="en-US" sz="800" dirty="0">
              <a:solidFill>
                <a:schemeClr val="bg1"/>
              </a:solidFill>
            </a:endParaRPr>
          </a:p>
          <a:p>
            <a:pPr algn="just"/>
            <a:endParaRPr lang="en-US" sz="800" dirty="0">
              <a:solidFill>
                <a:schemeClr val="bg1"/>
              </a:solidFill>
            </a:endParaRPr>
          </a:p>
          <a:p>
            <a:pPr algn="just"/>
            <a:endParaRPr lang="en-US" sz="800" dirty="0">
              <a:solidFill>
                <a:schemeClr val="bg1"/>
              </a:solidFill>
            </a:endParaRPr>
          </a:p>
          <a:p>
            <a:pPr algn="just"/>
            <a:endParaRPr lang="en-US" sz="800" dirty="0">
              <a:solidFill>
                <a:schemeClr val="bg1"/>
              </a:solidFill>
            </a:endParaRPr>
          </a:p>
          <a:p>
            <a:pPr algn="just"/>
            <a:endParaRPr lang="en-US" sz="800" dirty="0">
              <a:solidFill>
                <a:schemeClr val="bg1"/>
              </a:solidFill>
            </a:endParaRPr>
          </a:p>
          <a:p>
            <a:pPr algn="just"/>
            <a:endParaRPr lang="en-US" sz="600" dirty="0">
              <a:solidFill>
                <a:schemeClr val="bg1"/>
              </a:solidFill>
            </a:endParaRPr>
          </a:p>
          <a:p>
            <a:pPr algn="just"/>
            <a:endParaRPr lang="en-US" sz="800" dirty="0">
              <a:solidFill>
                <a:schemeClr val="bg1"/>
              </a:solidFill>
            </a:endParaRPr>
          </a:p>
          <a:p>
            <a:pPr algn="just"/>
            <a:endParaRPr lang="en-US" sz="800" dirty="0">
              <a:solidFill>
                <a:schemeClr val="bg1"/>
              </a:solidFill>
            </a:endParaRPr>
          </a:p>
          <a:p>
            <a:pPr algn="just"/>
            <a:endParaRPr lang="en-US" sz="600" dirty="0">
              <a:solidFill>
                <a:schemeClr val="bg1"/>
              </a:solidFill>
            </a:endParaRPr>
          </a:p>
          <a:p>
            <a:pPr algn="just"/>
            <a:r>
              <a:rPr lang="en-US" sz="800" dirty="0">
                <a:solidFill>
                  <a:schemeClr val="bg1"/>
                </a:solidFill>
              </a:rPr>
              <a:t>92% felt the teaching helped improve patient and staff safety, 82% would ‘definitely recommend’ the training to other departments using CD oxygen cylinders and 76% would ‘definitely recommend’ the training to other hospitals.</a:t>
            </a:r>
          </a:p>
          <a:p>
            <a:pPr algn="just"/>
            <a:endParaRPr lang="en-US" sz="600" dirty="0">
              <a:solidFill>
                <a:schemeClr val="bg1"/>
              </a:solidFill>
            </a:endParaRPr>
          </a:p>
          <a:p>
            <a:pPr algn="just"/>
            <a:r>
              <a:rPr lang="en-US" sz="800" b="1" dirty="0">
                <a:solidFill>
                  <a:schemeClr val="bg1"/>
                </a:solidFill>
              </a:rPr>
              <a:t>Conclusion and Discussion</a:t>
            </a:r>
          </a:p>
          <a:p>
            <a:pPr algn="just"/>
            <a:r>
              <a:rPr lang="en-US" sz="800" dirty="0">
                <a:solidFill>
                  <a:schemeClr val="bg1"/>
                </a:solidFill>
              </a:rPr>
              <a:t>We have created a simple teaching tool with an easily remembered </a:t>
            </a:r>
          </a:p>
          <a:p>
            <a:pPr algn="just"/>
            <a:r>
              <a:rPr lang="en-US" sz="800" dirty="0">
                <a:solidFill>
                  <a:schemeClr val="bg1"/>
                </a:solidFill>
              </a:rPr>
              <a:t>message to decrease risk of fire from the use of oxygen cylinders.  </a:t>
            </a:r>
          </a:p>
          <a:p>
            <a:pPr algn="just"/>
            <a:r>
              <a:rPr lang="en-US" sz="800" dirty="0">
                <a:solidFill>
                  <a:schemeClr val="bg1"/>
                </a:solidFill>
              </a:rPr>
              <a:t>Tea trolley teaching is ongoing, with the aim to train as many staff as </a:t>
            </a:r>
          </a:p>
          <a:p>
            <a:pPr algn="just"/>
            <a:r>
              <a:rPr lang="en-US" sz="800" dirty="0">
                <a:solidFill>
                  <a:schemeClr val="bg1"/>
                </a:solidFill>
              </a:rPr>
              <a:t>possible by the end of May 2021.</a:t>
            </a:r>
          </a:p>
          <a:p>
            <a:pPr algn="just"/>
            <a:endParaRPr lang="en-US" sz="600" dirty="0">
              <a:solidFill>
                <a:schemeClr val="bg1"/>
              </a:solidFill>
            </a:endParaRPr>
          </a:p>
          <a:p>
            <a:pPr algn="just"/>
            <a:r>
              <a:rPr lang="en-US" sz="800" dirty="0">
                <a:solidFill>
                  <a:schemeClr val="bg1"/>
                </a:solidFill>
              </a:rPr>
              <a:t>To sustain the message and facilitate the spread of training whilst </a:t>
            </a:r>
          </a:p>
          <a:p>
            <a:pPr algn="just"/>
            <a:r>
              <a:rPr lang="en-US" sz="800" dirty="0">
                <a:solidFill>
                  <a:schemeClr val="bg1"/>
                </a:solidFill>
              </a:rPr>
              <a:t>avoiding large groups in accordance with social distancing guidelines, we</a:t>
            </a:r>
          </a:p>
          <a:p>
            <a:pPr algn="just"/>
            <a:r>
              <a:rPr lang="en-US" sz="800" dirty="0">
                <a:solidFill>
                  <a:schemeClr val="bg1"/>
                </a:solidFill>
              </a:rPr>
              <a:t>have also created a video demonstration for circulation.  The posters</a:t>
            </a:r>
          </a:p>
          <a:p>
            <a:pPr algn="just"/>
            <a:r>
              <a:rPr lang="en-US" sz="800" dirty="0">
                <a:solidFill>
                  <a:schemeClr val="bg1"/>
                </a:solidFill>
              </a:rPr>
              <a:t>have been displayed in appropriate places around theatre and ICU </a:t>
            </a:r>
          </a:p>
          <a:p>
            <a:pPr algn="just"/>
            <a:r>
              <a:rPr lang="en-US" sz="800" dirty="0">
                <a:solidFill>
                  <a:schemeClr val="bg1"/>
                </a:solidFill>
              </a:rPr>
              <a:t>complexes, and simple cards have been placed on the oxygen storage</a:t>
            </a:r>
          </a:p>
          <a:p>
            <a:pPr algn="just"/>
            <a:r>
              <a:rPr lang="en-US" sz="800" dirty="0">
                <a:solidFill>
                  <a:schemeClr val="bg1"/>
                </a:solidFill>
              </a:rPr>
              <a:t>brackets, as adjacent (Fig 4).</a:t>
            </a:r>
          </a:p>
          <a:p>
            <a:pPr algn="just"/>
            <a:endParaRPr lang="en-US" sz="600" dirty="0">
              <a:solidFill>
                <a:schemeClr val="bg1"/>
              </a:solidFill>
            </a:endParaRPr>
          </a:p>
          <a:p>
            <a:pPr algn="just"/>
            <a:r>
              <a:rPr lang="en-US" sz="800" dirty="0">
                <a:solidFill>
                  <a:schemeClr val="bg1"/>
                </a:solidFill>
              </a:rPr>
              <a:t>We plan to repeat our initial questionnaire in a month’s time, to assess whether we have produced a long-lasting improvement in staff knowledge regarding CD oxygen cylinder safety.</a:t>
            </a:r>
          </a:p>
          <a:p>
            <a:endParaRPr lang="en-US" sz="600" b="1" dirty="0">
              <a:solidFill>
                <a:schemeClr val="bg1"/>
              </a:solidFill>
            </a:endParaRPr>
          </a:p>
          <a:p>
            <a:r>
              <a:rPr lang="en-US" sz="800" b="1" dirty="0">
                <a:solidFill>
                  <a:schemeClr val="bg1"/>
                </a:solidFill>
              </a:rPr>
              <a:t>References</a:t>
            </a:r>
          </a:p>
          <a:p>
            <a:pPr marL="342924" indent="-342924">
              <a:buAutoNum type="arabicPeriod"/>
            </a:pPr>
            <a:r>
              <a:rPr lang="en-US" sz="800" dirty="0">
                <a:solidFill>
                  <a:schemeClr val="bg1"/>
                </a:solidFill>
              </a:rPr>
              <a:t>Kelly FE, Hardy R, Hall EA et al, Fire on an intensive care unit caused by an oxygen cylinder.  Anaesthesia 2013, 68: 102-4</a:t>
            </a:r>
          </a:p>
          <a:p>
            <a:pPr marL="342924" indent="-342924">
              <a:buAutoNum type="arabicPeriod"/>
            </a:pPr>
            <a:r>
              <a:rPr lang="en-US" sz="800" dirty="0">
                <a:solidFill>
                  <a:schemeClr val="bg1"/>
                </a:solidFill>
              </a:rPr>
              <a:t>Kelly FE, Oxygen cylinder fire – an update. Anaesthesia 2014, 69: 511-513</a:t>
            </a:r>
          </a:p>
          <a:p>
            <a:pPr marL="342924" indent="-342924">
              <a:buAutoNum type="arabicPeriod"/>
            </a:pPr>
            <a:r>
              <a:rPr lang="en-GB" sz="800" dirty="0">
                <a:solidFill>
                  <a:schemeClr val="bg1"/>
                </a:solidFill>
              </a:rPr>
              <a:t>CAS Alert reference: NHSE/I-2020/003</a:t>
            </a:r>
          </a:p>
          <a:p>
            <a:pPr marL="342924" indent="-342924">
              <a:buAutoNum type="arabicPeriod"/>
            </a:pPr>
            <a:r>
              <a:rPr lang="en-US" sz="800" dirty="0">
                <a:solidFill>
                  <a:schemeClr val="bg1"/>
                </a:solidFill>
              </a:rPr>
              <a:t>Wickenden, S, ‘Bath tea trolley training’ as an innovative method for delivering multidisciplinary training in the workplace, ICU Management &amp; Practice 2018</a:t>
            </a:r>
          </a:p>
        </p:txBody>
      </p:sp>
      <p:grpSp>
        <p:nvGrpSpPr>
          <p:cNvPr id="4" name="Group 3"/>
          <p:cNvGrpSpPr/>
          <p:nvPr/>
        </p:nvGrpSpPr>
        <p:grpSpPr>
          <a:xfrm>
            <a:off x="548696" y="3271755"/>
            <a:ext cx="5075492" cy="1449417"/>
            <a:chOff x="444937" y="3548578"/>
            <a:chExt cx="5075492" cy="1539069"/>
          </a:xfrm>
        </p:grpSpPr>
        <p:grpSp>
          <p:nvGrpSpPr>
            <p:cNvPr id="2" name="Group 1"/>
            <p:cNvGrpSpPr/>
            <p:nvPr/>
          </p:nvGrpSpPr>
          <p:grpSpPr>
            <a:xfrm>
              <a:off x="444937" y="3548578"/>
              <a:ext cx="5075492" cy="1319198"/>
              <a:chOff x="1528723" y="3616316"/>
              <a:chExt cx="3089888" cy="1132559"/>
            </a:xfrm>
          </p:grpSpPr>
          <p:pic>
            <p:nvPicPr>
              <p:cNvPr id="12" name="Picture 11">
                <a:extLst>
                  <a:ext uri="{FF2B5EF4-FFF2-40B4-BE49-F238E27FC236}">
                    <a16:creationId xmlns:a16="http://schemas.microsoft.com/office/drawing/2014/main" id="{F17AC47D-8C7A-E84B-BB12-7202D55643AF}"/>
                  </a:ext>
                </a:extLst>
              </p:cNvPr>
              <p:cNvPicPr>
                <a:picLocks noChangeAspect="1"/>
              </p:cNvPicPr>
              <p:nvPr/>
            </p:nvPicPr>
            <p:blipFill>
              <a:blip r:embed="rId2"/>
              <a:stretch>
                <a:fillRect/>
              </a:stretch>
            </p:blipFill>
            <p:spPr>
              <a:xfrm>
                <a:off x="1528723" y="3623108"/>
                <a:ext cx="1501022" cy="1125767"/>
              </a:xfrm>
              <a:prstGeom prst="rect">
                <a:avLst/>
              </a:prstGeom>
              <a:ln>
                <a:solidFill>
                  <a:schemeClr val="bg1"/>
                </a:solidFill>
              </a:ln>
            </p:spPr>
          </p:pic>
          <p:pic>
            <p:nvPicPr>
              <p:cNvPr id="13" name="Picture 12">
                <a:extLst>
                  <a:ext uri="{FF2B5EF4-FFF2-40B4-BE49-F238E27FC236}">
                    <a16:creationId xmlns:a16="http://schemas.microsoft.com/office/drawing/2014/main" id="{7CE7F5F8-8BAA-824A-B330-A71282484FE4}"/>
                  </a:ext>
                </a:extLst>
              </p:cNvPr>
              <p:cNvPicPr>
                <a:picLocks noChangeAspect="1"/>
              </p:cNvPicPr>
              <p:nvPr/>
            </p:nvPicPr>
            <p:blipFill>
              <a:blip r:embed="rId3"/>
              <a:stretch>
                <a:fillRect/>
              </a:stretch>
            </p:blipFill>
            <p:spPr>
              <a:xfrm>
                <a:off x="3105001" y="3616316"/>
                <a:ext cx="1513610" cy="1125768"/>
              </a:xfrm>
              <a:prstGeom prst="rect">
                <a:avLst/>
              </a:prstGeom>
              <a:ln>
                <a:solidFill>
                  <a:schemeClr val="bg1"/>
                </a:solidFill>
              </a:ln>
            </p:spPr>
          </p:pic>
        </p:grpSp>
        <p:sp>
          <p:nvSpPr>
            <p:cNvPr id="15" name="TextBox 14">
              <a:extLst>
                <a:ext uri="{FF2B5EF4-FFF2-40B4-BE49-F238E27FC236}">
                  <a16:creationId xmlns:a16="http://schemas.microsoft.com/office/drawing/2014/main" id="{05B8CBA9-C3D6-5747-BEC9-96AEDB97CC73}"/>
                </a:ext>
              </a:extLst>
            </p:cNvPr>
            <p:cNvSpPr txBox="1"/>
            <p:nvPr/>
          </p:nvSpPr>
          <p:spPr>
            <a:xfrm>
              <a:off x="2327121" y="4891559"/>
              <a:ext cx="1501023" cy="196088"/>
            </a:xfrm>
            <a:prstGeom prst="rect">
              <a:avLst/>
            </a:prstGeom>
            <a:noFill/>
          </p:spPr>
          <p:txBody>
            <a:bodyPr wrap="square" rtlCol="0">
              <a:spAutoFit/>
            </a:bodyPr>
            <a:lstStyle/>
            <a:p>
              <a:pPr algn="ctr"/>
              <a:r>
                <a:rPr lang="en-GB" sz="600" b="1" dirty="0">
                  <a:solidFill>
                    <a:schemeClr val="bg1"/>
                  </a:solidFill>
                </a:rPr>
                <a:t>Fig 1: Oxygen cylinder safety posters </a:t>
              </a:r>
            </a:p>
          </p:txBody>
        </p:sp>
      </p:grpSp>
      <p:sp>
        <p:nvSpPr>
          <p:cNvPr id="17" name="Title 1">
            <a:extLst>
              <a:ext uri="{FF2B5EF4-FFF2-40B4-BE49-F238E27FC236}">
                <a16:creationId xmlns:a16="http://schemas.microsoft.com/office/drawing/2014/main" id="{A907CBC8-C4E1-C14D-B224-81E3587CBA74}"/>
              </a:ext>
            </a:extLst>
          </p:cNvPr>
          <p:cNvSpPr txBox="1">
            <a:spLocks/>
          </p:cNvSpPr>
          <p:nvPr/>
        </p:nvSpPr>
        <p:spPr bwMode="blackWhite">
          <a:xfrm>
            <a:off x="9753600" y="90440"/>
            <a:ext cx="2335176" cy="693329"/>
          </a:xfrm>
          <a:prstGeom prst="rect">
            <a:avLst/>
          </a:prstGeom>
          <a:solidFill>
            <a:srgbClr val="FFFFFF"/>
          </a:solidFill>
          <a:ln w="31750" cap="sq">
            <a:solidFill>
              <a:schemeClr val="bg1"/>
            </a:solidFill>
            <a:miter lim="800000"/>
          </a:ln>
        </p:spPr>
        <p:txBody>
          <a:bodyPr vert="horz" wrap="square" lIns="35999" tIns="76372" rIns="35999" bIns="76372" rtlCol="0" anchor="ctr" anchorCtr="1">
            <a:normAutofit fontScale="97500"/>
          </a:bodyPr>
          <a:lstStyle>
            <a:lvl1pPr algn="ctr" defTabSz="914400" rtl="0" eaLnBrk="1" latinLnBrk="0" hangingPunct="1">
              <a:lnSpc>
                <a:spcPct val="90000"/>
              </a:lnSpc>
              <a:spcBef>
                <a:spcPct val="0"/>
              </a:spcBef>
              <a:buNone/>
              <a:defRPr sz="3800" kern="1200" cap="all" spc="200" baseline="0">
                <a:solidFill>
                  <a:srgbClr val="262626"/>
                </a:solidFill>
                <a:latin typeface="+mj-lt"/>
                <a:ea typeface="+mj-ea"/>
                <a:cs typeface="+mj-cs"/>
              </a:defRPr>
            </a:lvl1pPr>
          </a:lstStyle>
          <a:p>
            <a:pPr algn="l"/>
            <a:endParaRPr lang="en-US" sz="1400" cap="none" dirty="0"/>
          </a:p>
        </p:txBody>
      </p:sp>
      <p:pic>
        <p:nvPicPr>
          <p:cNvPr id="6" name="Picture 2" descr="Annual Report and Accounts 2017/2018">
            <a:extLst>
              <a:ext uri="{FF2B5EF4-FFF2-40B4-BE49-F238E27FC236}">
                <a16:creationId xmlns:a16="http://schemas.microsoft.com/office/drawing/2014/main" id="{C89FB7C4-313A-234D-9D2E-F89D1EEDA5B2}"/>
              </a:ext>
            </a:extLst>
          </p:cNvPr>
          <p:cNvPicPr>
            <a:picLocks noChangeArrowheads="1"/>
          </p:cNvPicPr>
          <p:nvPr/>
        </p:nvPicPr>
        <p:blipFill rotWithShape="1">
          <a:blip r:embed="rId4">
            <a:extLst>
              <a:ext uri="{28A0092B-C50C-407E-A947-70E740481C1C}">
                <a14:useLocalDpi xmlns:a14="http://schemas.microsoft.com/office/drawing/2010/main" val="0"/>
              </a:ext>
            </a:extLst>
          </a:blip>
          <a:srcRect l="7425" t="14467" r="6133" b="22704"/>
          <a:stretch/>
        </p:blipFill>
        <p:spPr bwMode="auto">
          <a:xfrm>
            <a:off x="10083664" y="125960"/>
            <a:ext cx="1957136" cy="622287"/>
          </a:xfrm>
          <a:prstGeom prst="rect">
            <a:avLst/>
          </a:prstGeom>
          <a:noFill/>
          <a:ln w="31750">
            <a:noFill/>
            <a:miter lim="800000"/>
          </a:ln>
          <a:extLst>
            <a:ext uri="{909E8E84-426E-40dd-AFC4-6F175D3DCCD1}">
              <a14:hiddenFill xmlns="" xmlns:a14="http://schemas.microsoft.com/office/drawing/2010/main">
                <a:solidFill>
                  <a:srgbClr val="FFFFFF"/>
                </a:solidFill>
              </a14:hiddenFill>
            </a:ext>
          </a:extLst>
        </p:spPr>
      </p:pic>
      <p:grpSp>
        <p:nvGrpSpPr>
          <p:cNvPr id="3" name="Group 2"/>
          <p:cNvGrpSpPr/>
          <p:nvPr/>
        </p:nvGrpSpPr>
        <p:grpSpPr>
          <a:xfrm>
            <a:off x="742618" y="5167587"/>
            <a:ext cx="4553969" cy="1431982"/>
            <a:chOff x="1508682" y="5254809"/>
            <a:chExt cx="2827464" cy="1439962"/>
          </a:xfrm>
        </p:grpSpPr>
        <p:pic>
          <p:nvPicPr>
            <p:cNvPr id="18" name="Picture 17">
              <a:extLst>
                <a:ext uri="{FF2B5EF4-FFF2-40B4-BE49-F238E27FC236}">
                  <a16:creationId xmlns:a16="http://schemas.microsoft.com/office/drawing/2014/main" id="{CE4E95E7-4250-1640-99CE-17C886F62DF8}"/>
                </a:ext>
              </a:extLst>
            </p:cNvPr>
            <p:cNvPicPr>
              <a:picLocks noChangeAspect="1"/>
            </p:cNvPicPr>
            <p:nvPr/>
          </p:nvPicPr>
          <p:blipFill>
            <a:blip r:embed="rId5"/>
            <a:stretch>
              <a:fillRect/>
            </a:stretch>
          </p:blipFill>
          <p:spPr>
            <a:xfrm>
              <a:off x="2995870" y="5254809"/>
              <a:ext cx="1340276" cy="1439961"/>
            </a:xfrm>
            <a:prstGeom prst="rect">
              <a:avLst/>
            </a:prstGeom>
          </p:spPr>
        </p:pic>
        <p:sp>
          <p:nvSpPr>
            <p:cNvPr id="20" name="TextBox 19">
              <a:extLst>
                <a:ext uri="{FF2B5EF4-FFF2-40B4-BE49-F238E27FC236}">
                  <a16:creationId xmlns:a16="http://schemas.microsoft.com/office/drawing/2014/main" id="{EBBDF9EA-1EBD-C44E-993C-376883CCFD0B}"/>
                </a:ext>
              </a:extLst>
            </p:cNvPr>
            <p:cNvSpPr txBox="1"/>
            <p:nvPr/>
          </p:nvSpPr>
          <p:spPr>
            <a:xfrm>
              <a:off x="1508682" y="5254810"/>
              <a:ext cx="1410437" cy="742780"/>
            </a:xfrm>
            <a:prstGeom prst="rect">
              <a:avLst/>
            </a:prstGeom>
            <a:noFill/>
            <a:ln w="25400">
              <a:solidFill>
                <a:srgbClr val="0070C0"/>
              </a:solidFill>
              <a:miter lim="800000"/>
            </a:ln>
          </p:spPr>
          <p:txBody>
            <a:bodyPr wrap="square" rtlCol="0">
              <a:spAutoFit/>
            </a:bodyPr>
            <a:lstStyle/>
            <a:p>
              <a:r>
                <a:rPr lang="en-US" sz="600" b="1" dirty="0">
                  <a:solidFill>
                    <a:srgbClr val="0070C0"/>
                  </a:solidFill>
                </a:rPr>
                <a:t>Why ‘tea-trolley teaching’?</a:t>
              </a:r>
            </a:p>
            <a:p>
              <a:pPr marL="171450" indent="-171450">
                <a:buFont typeface="Arial" panose="020B0604020202020204" pitchFamily="34" charset="0"/>
                <a:buChar char="•"/>
              </a:pPr>
              <a:r>
                <a:rPr lang="en-US" sz="600" dirty="0">
                  <a:solidFill>
                    <a:schemeClr val="bg1"/>
                  </a:solidFill>
                </a:rPr>
                <a:t>Quick, simple way to bring training to large number of multidisciplinary staff</a:t>
              </a:r>
            </a:p>
            <a:p>
              <a:pPr marL="171450" indent="-171450">
                <a:buFont typeface="Arial" panose="020B0604020202020204" pitchFamily="34" charset="0"/>
                <a:buChar char="•"/>
              </a:pPr>
              <a:r>
                <a:rPr lang="en-US" sz="600" dirty="0">
                  <a:solidFill>
                    <a:schemeClr val="bg1"/>
                  </a:solidFill>
                </a:rPr>
                <a:t>Low cost</a:t>
              </a:r>
            </a:p>
            <a:p>
              <a:pPr marL="171450" indent="-171450">
                <a:buFont typeface="Arial" panose="020B0604020202020204" pitchFamily="34" charset="0"/>
                <a:buChar char="•"/>
              </a:pPr>
              <a:r>
                <a:rPr lang="en-US" sz="600" dirty="0">
                  <a:solidFill>
                    <a:schemeClr val="bg1"/>
                  </a:solidFill>
                </a:rPr>
                <a:t>Transferable and reproducible</a:t>
              </a:r>
            </a:p>
            <a:p>
              <a:pPr marL="171450" indent="-171450">
                <a:buFont typeface="Arial" panose="020B0604020202020204" pitchFamily="34" charset="0"/>
                <a:buChar char="•"/>
              </a:pPr>
              <a:r>
                <a:rPr lang="en-US" sz="600" dirty="0">
                  <a:solidFill>
                    <a:schemeClr val="bg1"/>
                  </a:solidFill>
                </a:rPr>
                <a:t>Feedback collected immediately following training</a:t>
              </a:r>
            </a:p>
            <a:p>
              <a:pPr marL="171450" indent="-171450">
                <a:buFont typeface="Arial" panose="020B0604020202020204" pitchFamily="34" charset="0"/>
                <a:buChar char="•"/>
              </a:pPr>
              <a:r>
                <a:rPr lang="en-US" sz="600" dirty="0">
                  <a:solidFill>
                    <a:schemeClr val="bg1"/>
                  </a:solidFill>
                </a:rPr>
                <a:t>Tea and cake!</a:t>
              </a:r>
            </a:p>
          </p:txBody>
        </p:sp>
        <p:sp>
          <p:nvSpPr>
            <p:cNvPr id="21" name="TextBox 20">
              <a:extLst>
                <a:ext uri="{FF2B5EF4-FFF2-40B4-BE49-F238E27FC236}">
                  <a16:creationId xmlns:a16="http://schemas.microsoft.com/office/drawing/2014/main" id="{6BCC2E6A-D9BD-CF4C-92C0-BD2F293AA7E1}"/>
                </a:ext>
              </a:extLst>
            </p:cNvPr>
            <p:cNvSpPr txBox="1"/>
            <p:nvPr/>
          </p:nvSpPr>
          <p:spPr>
            <a:xfrm>
              <a:off x="1508682" y="6044838"/>
              <a:ext cx="1410438" cy="649933"/>
            </a:xfrm>
            <a:prstGeom prst="rect">
              <a:avLst/>
            </a:prstGeom>
            <a:noFill/>
            <a:ln w="25400">
              <a:solidFill>
                <a:srgbClr val="0070C0"/>
              </a:solidFill>
              <a:miter lim="800000"/>
            </a:ln>
          </p:spPr>
          <p:txBody>
            <a:bodyPr wrap="square" rtlCol="0">
              <a:spAutoFit/>
            </a:bodyPr>
            <a:lstStyle/>
            <a:p>
              <a:r>
                <a:rPr lang="en-US" sz="600" b="1" dirty="0">
                  <a:solidFill>
                    <a:srgbClr val="0070C0"/>
                  </a:solidFill>
                </a:rPr>
                <a:t>How did we make it ‘COVID-safe’?</a:t>
              </a:r>
            </a:p>
            <a:p>
              <a:pPr marL="171450" indent="-171450">
                <a:buFont typeface="Arial" panose="020B0604020202020204" pitchFamily="34" charset="0"/>
                <a:buChar char="•"/>
              </a:pPr>
              <a:r>
                <a:rPr lang="en-US" sz="600" dirty="0">
                  <a:solidFill>
                    <a:schemeClr val="bg1"/>
                  </a:solidFill>
                </a:rPr>
                <a:t>Face mask and social distancing guidance adhered to at all times</a:t>
              </a:r>
            </a:p>
            <a:p>
              <a:pPr marL="171450" indent="-171450">
                <a:buFont typeface="Arial" panose="020B0604020202020204" pitchFamily="34" charset="0"/>
                <a:buChar char="•"/>
              </a:pPr>
              <a:r>
                <a:rPr lang="en-US" sz="600" dirty="0">
                  <a:solidFill>
                    <a:schemeClr val="bg1"/>
                  </a:solidFill>
                </a:rPr>
                <a:t>Posters and teaching material laminated and ‘wipe-clean’</a:t>
              </a:r>
            </a:p>
            <a:p>
              <a:pPr marL="171450" indent="-171450">
                <a:buFont typeface="Arial" panose="020B0604020202020204" pitchFamily="34" charset="0"/>
                <a:buChar char="•"/>
              </a:pPr>
              <a:r>
                <a:rPr lang="en-US" sz="600" dirty="0">
                  <a:solidFill>
                    <a:schemeClr val="bg1"/>
                  </a:solidFill>
                </a:rPr>
                <a:t>All equipment, including trolley, cleaned between each use</a:t>
              </a:r>
            </a:p>
            <a:p>
              <a:pPr marL="171450" indent="-171450">
                <a:buFont typeface="Arial" panose="020B0604020202020204" pitchFamily="34" charset="0"/>
                <a:buChar char="•"/>
              </a:pPr>
              <a:r>
                <a:rPr lang="en-US" sz="600" dirty="0">
                  <a:solidFill>
                    <a:schemeClr val="bg1"/>
                  </a:solidFill>
                </a:rPr>
                <a:t>Cakes/chocolates individually wrapped</a:t>
              </a:r>
            </a:p>
          </p:txBody>
        </p:sp>
      </p:grpSp>
      <p:sp>
        <p:nvSpPr>
          <p:cNvPr id="22" name="TextBox 21">
            <a:extLst>
              <a:ext uri="{FF2B5EF4-FFF2-40B4-BE49-F238E27FC236}">
                <a16:creationId xmlns:a16="http://schemas.microsoft.com/office/drawing/2014/main" id="{2A2E6D44-3786-A144-BD0B-BE4A654F89C2}"/>
              </a:ext>
            </a:extLst>
          </p:cNvPr>
          <p:cNvSpPr txBox="1"/>
          <p:nvPr/>
        </p:nvSpPr>
        <p:spPr>
          <a:xfrm>
            <a:off x="2471084" y="6599568"/>
            <a:ext cx="1197362" cy="184666"/>
          </a:xfrm>
          <a:prstGeom prst="rect">
            <a:avLst/>
          </a:prstGeom>
          <a:noFill/>
        </p:spPr>
        <p:txBody>
          <a:bodyPr wrap="square" rtlCol="0">
            <a:spAutoFit/>
          </a:bodyPr>
          <a:lstStyle/>
          <a:p>
            <a:pPr algn="ctr"/>
            <a:r>
              <a:rPr lang="en-GB" sz="600" b="1" dirty="0">
                <a:solidFill>
                  <a:schemeClr val="bg1"/>
                </a:solidFill>
              </a:rPr>
              <a:t>Fig 2: Tea-trolley training</a:t>
            </a:r>
          </a:p>
        </p:txBody>
      </p:sp>
      <p:grpSp>
        <p:nvGrpSpPr>
          <p:cNvPr id="9" name="Group 8"/>
          <p:cNvGrpSpPr/>
          <p:nvPr/>
        </p:nvGrpSpPr>
        <p:grpSpPr>
          <a:xfrm>
            <a:off x="6362447" y="1947536"/>
            <a:ext cx="5526117" cy="1869797"/>
            <a:chOff x="6373640" y="1982709"/>
            <a:chExt cx="5526117" cy="1515527"/>
          </a:xfrm>
        </p:grpSpPr>
        <p:graphicFrame>
          <p:nvGraphicFramePr>
            <p:cNvPr id="23" name="Chart 22">
              <a:extLst>
                <a:ext uri="{FF2B5EF4-FFF2-40B4-BE49-F238E27FC236}">
                  <a16:creationId xmlns:a16="http://schemas.microsoft.com/office/drawing/2014/main" id="{F8CC88D9-FA1F-C541-A0C3-B4C511B36D8C}"/>
                </a:ext>
              </a:extLst>
            </p:cNvPr>
            <p:cNvGraphicFramePr>
              <a:graphicFrameLocks/>
            </p:cNvGraphicFramePr>
            <p:nvPr>
              <p:extLst>
                <p:ext uri="{D42A27DB-BD31-4B8C-83A1-F6EECF244321}">
                  <p14:modId xmlns:p14="http://schemas.microsoft.com/office/powerpoint/2010/main" val="3556655443"/>
                </p:ext>
              </p:extLst>
            </p:nvPr>
          </p:nvGraphicFramePr>
          <p:xfrm>
            <a:off x="6373640" y="1982709"/>
            <a:ext cx="2763227" cy="133086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4" name="Chart 23">
              <a:extLst>
                <a:ext uri="{FF2B5EF4-FFF2-40B4-BE49-F238E27FC236}">
                  <a16:creationId xmlns:a16="http://schemas.microsoft.com/office/drawing/2014/main" id="{75B386B6-88E1-0141-8D5A-1E42629B4CFA}"/>
                </a:ext>
              </a:extLst>
            </p:cNvPr>
            <p:cNvGraphicFramePr>
              <a:graphicFrameLocks/>
            </p:cNvGraphicFramePr>
            <p:nvPr>
              <p:extLst>
                <p:ext uri="{D42A27DB-BD31-4B8C-83A1-F6EECF244321}">
                  <p14:modId xmlns:p14="http://schemas.microsoft.com/office/powerpoint/2010/main" val="554650263"/>
                </p:ext>
              </p:extLst>
            </p:nvPr>
          </p:nvGraphicFramePr>
          <p:xfrm>
            <a:off x="9136531" y="1982709"/>
            <a:ext cx="2763226" cy="1330860"/>
          </p:xfrm>
          <a:graphic>
            <a:graphicData uri="http://schemas.openxmlformats.org/drawingml/2006/chart">
              <c:chart xmlns:c="http://schemas.openxmlformats.org/drawingml/2006/chart" xmlns:r="http://schemas.openxmlformats.org/officeDocument/2006/relationships" r:id="rId7"/>
            </a:graphicData>
          </a:graphic>
        </p:graphicFrame>
        <p:sp>
          <p:nvSpPr>
            <p:cNvPr id="26" name="TextBox 25">
              <a:extLst>
                <a:ext uri="{FF2B5EF4-FFF2-40B4-BE49-F238E27FC236}">
                  <a16:creationId xmlns:a16="http://schemas.microsoft.com/office/drawing/2014/main" id="{5B8D480C-9F0C-2641-9BC0-B1F541BD36D5}"/>
                </a:ext>
              </a:extLst>
            </p:cNvPr>
            <p:cNvSpPr txBox="1"/>
            <p:nvPr/>
          </p:nvSpPr>
          <p:spPr>
            <a:xfrm>
              <a:off x="8202441" y="3313570"/>
              <a:ext cx="1966027" cy="184666"/>
            </a:xfrm>
            <a:prstGeom prst="rect">
              <a:avLst/>
            </a:prstGeom>
            <a:noFill/>
          </p:spPr>
          <p:txBody>
            <a:bodyPr wrap="square" rtlCol="0">
              <a:spAutoFit/>
            </a:bodyPr>
            <a:lstStyle/>
            <a:p>
              <a:r>
                <a:rPr lang="en-GB" sz="600" b="1" dirty="0">
                  <a:solidFill>
                    <a:schemeClr val="bg1"/>
                  </a:solidFill>
                </a:rPr>
                <a:t>Fig 3:  Improvement in knowledge and confidence</a:t>
              </a:r>
            </a:p>
          </p:txBody>
        </p:sp>
      </p:grpSp>
      <p:grpSp>
        <p:nvGrpSpPr>
          <p:cNvPr id="8" name="Group 7"/>
          <p:cNvGrpSpPr/>
          <p:nvPr/>
        </p:nvGrpSpPr>
        <p:grpSpPr>
          <a:xfrm>
            <a:off x="9375618" y="4228242"/>
            <a:ext cx="2480941" cy="1359276"/>
            <a:chOff x="9270748" y="3884064"/>
            <a:chExt cx="2629007" cy="1689040"/>
          </a:xfrm>
        </p:grpSpPr>
        <p:sp>
          <p:nvSpPr>
            <p:cNvPr id="29" name="TextBox 28">
              <a:extLst>
                <a:ext uri="{FF2B5EF4-FFF2-40B4-BE49-F238E27FC236}">
                  <a16:creationId xmlns:a16="http://schemas.microsoft.com/office/drawing/2014/main" id="{7E86ECBE-55D4-7A46-B491-0CF340285EEE}"/>
                </a:ext>
              </a:extLst>
            </p:cNvPr>
            <p:cNvSpPr txBox="1"/>
            <p:nvPr/>
          </p:nvSpPr>
          <p:spPr>
            <a:xfrm>
              <a:off x="9753600" y="5388438"/>
              <a:ext cx="1727200" cy="184666"/>
            </a:xfrm>
            <a:prstGeom prst="rect">
              <a:avLst/>
            </a:prstGeom>
            <a:noFill/>
          </p:spPr>
          <p:txBody>
            <a:bodyPr wrap="square" rtlCol="0">
              <a:spAutoFit/>
            </a:bodyPr>
            <a:lstStyle/>
            <a:p>
              <a:pPr algn="ctr"/>
              <a:r>
                <a:rPr lang="en-GB" sz="600" b="1" dirty="0">
                  <a:solidFill>
                    <a:schemeClr val="bg1"/>
                  </a:solidFill>
                </a:rPr>
                <a:t>Fig 4: Cards for oxygen brackets </a:t>
              </a:r>
            </a:p>
          </p:txBody>
        </p:sp>
        <p:pic>
          <p:nvPicPr>
            <p:cNvPr id="27" name="Picture 26">
              <a:extLst>
                <a:ext uri="{FF2B5EF4-FFF2-40B4-BE49-F238E27FC236}">
                  <a16:creationId xmlns:a16="http://schemas.microsoft.com/office/drawing/2014/main" id="{3B570152-BA8B-8D4F-A1C2-22B0190C157C}"/>
                </a:ext>
              </a:extLst>
            </p:cNvPr>
            <p:cNvPicPr>
              <a:picLocks noChangeAspect="1"/>
            </p:cNvPicPr>
            <p:nvPr/>
          </p:nvPicPr>
          <p:blipFill>
            <a:blip r:embed="rId8"/>
            <a:stretch>
              <a:fillRect/>
            </a:stretch>
          </p:blipFill>
          <p:spPr>
            <a:xfrm>
              <a:off x="9270748" y="3884064"/>
              <a:ext cx="2629007" cy="1464267"/>
            </a:xfrm>
            <a:prstGeom prst="rect">
              <a:avLst/>
            </a:prstGeom>
          </p:spPr>
        </p:pic>
      </p:grpSp>
      <p:sp>
        <p:nvSpPr>
          <p:cNvPr id="10" name="TextBox 9"/>
          <p:cNvSpPr txBox="1"/>
          <p:nvPr/>
        </p:nvSpPr>
        <p:spPr>
          <a:xfrm>
            <a:off x="13690600" y="570653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97795074"/>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{100CC34C-DC46-6F46-8CE2-5F3308AC2E4A}tf10001120</Template>
  <TotalTime>156</TotalTime>
  <Words>923</Words>
  <Application>Microsoft Macintosh PowerPoint</Application>
  <PresentationFormat>Widescreen</PresentationFormat>
  <Paragraphs>100</Paragraphs>
  <Slides>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Gill Sans MT</vt:lpstr>
      <vt:lpstr>Parcel</vt:lpstr>
      <vt:lpstr>Oxygen cylinder safety: preventing firesvvvvvvvvvvvvvvvvvvv Lauren Simmonds, Rebecca Powell, Ime Eka, Rob Piper, Fiona Kelly, Lesley Jordan  Royal United Hospitals Bath NHS Foundation Trust, Bath, UK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Oyxgen cylinder safety: preventing fires Dr Lauren Simmonds, Dr Rebecca Powell, Dr Ime Eka, Dr Fiona Kelly, Dr Lesley Jordan  Royal United Hospitals Bath NHSFT</dc:title>
  <dc:creator>Microsoft Office User</dc:creator>
  <cp:lastModifiedBy>Microsoft Office User</cp:lastModifiedBy>
  <cp:revision>22</cp:revision>
  <dcterms:created xsi:type="dcterms:W3CDTF">2021-04-25T18:42:29Z</dcterms:created>
  <dcterms:modified xsi:type="dcterms:W3CDTF">2021-04-25T22:16:56Z</dcterms:modified>
</cp:coreProperties>
</file>